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anose="020F0502020204030204" pitchFamily="2" charset="0"/>
      <p:regular r:id="rId12"/>
    </p:embeddedFont>
    <p:embeddedFont>
      <p:font typeface="Libre Baskerville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3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54823" y="2660332"/>
            <a:ext cx="5807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Problem Statement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45983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490817" y="4117538"/>
            <a:ext cx="5135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Stock Analysis and Prediction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48829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01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Harnessing the power of artificial intelligence to decode market patterns and forecast price movements with unprecedented precision.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F9F5A-80DF-1DC3-7109-1976191283CC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1220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AI &amp; ML in Stock Market Prediction?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32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Beyond Human Limits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analysis constrained by cognitive bias and data volume limitations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Instant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analyses vast historical and real-time data streams instantaneously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Patterns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uncovers intricate market patterns invisible to human analysts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3280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objective, emotion-free investment strategies based on evidence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4E2A00-44B2-7C04-8EEF-375EA44E5603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677" y="950000"/>
            <a:ext cx="7842647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&amp; Polynomial Regression: Foundations of Prediction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0677" y="2669738"/>
            <a:ext cx="7842647" cy="1670447"/>
          </a:xfrm>
          <a:prstGeom prst="roundRect">
            <a:avLst>
              <a:gd name="adj" fmla="val 6569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50677" y="2646878"/>
            <a:ext cx="7842647" cy="91440"/>
          </a:xfrm>
          <a:prstGeom prst="roundRect">
            <a:avLst>
              <a:gd name="adj" fmla="val 85397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4293156" y="2390894"/>
            <a:ext cx="557689" cy="557689"/>
          </a:xfrm>
          <a:prstGeom prst="roundRect">
            <a:avLst>
              <a:gd name="adj" fmla="val 163962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4460438" y="2530316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9393" y="3134439"/>
            <a:ext cx="2323981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Regression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59393" y="3536394"/>
            <a:ext cx="7425214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the relationship between stock price and time as a straight line, providing simple trend forecasts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0677" y="4804886"/>
            <a:ext cx="7842647" cy="1372910"/>
          </a:xfrm>
          <a:prstGeom prst="roundRect">
            <a:avLst>
              <a:gd name="adj" fmla="val 7992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650677" y="4782026"/>
            <a:ext cx="7842647" cy="91440"/>
          </a:xfrm>
          <a:prstGeom prst="roundRect">
            <a:avLst>
              <a:gd name="adj" fmla="val 85397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4293156" y="4526042"/>
            <a:ext cx="557689" cy="557689"/>
          </a:xfrm>
          <a:prstGeom prst="roundRect">
            <a:avLst>
              <a:gd name="adj" fmla="val 163962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4460438" y="4665464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59393" y="5269587"/>
            <a:ext cx="273558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Polynomial Regression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59393" y="5671542"/>
            <a:ext cx="742521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nonlinear market trends by fitting curved relationships to historical data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0677" y="6386870"/>
            <a:ext cx="7842647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Both techniques provide baseline forecasts and establish benchmarks for model comparison. Simple and interpretable, though they may underfit complex market dynamics.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82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Regularisation Techniques: Ridge, Lasso &amp; Elastic Net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939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Ridge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Penalises large coefficients to reduce overfitting and improve generalisation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8939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Lasso Regression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Performs automatic feature selection by shrinking irrelevant coefficients to zero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8939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Elastic Net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Ridge and Lasso benefits for balanced model complexity control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84558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32864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268045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regularisation methods significantly improve prediction stability when working with noisy financial data and multiple correlated features.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C91CB-A5F2-7AAB-AA3E-947A5E53E868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1627882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 Vector Machine (SVM) for Stock Prediction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72922"/>
            <a:ext cx="272855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Intelligent Classification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5553" y="1923574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SVM finds the optimal decision boundary to separate price movement classes, such as upward versus downward trends.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6444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Excels in high-dimensional feature spaces with multiple indicators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553" y="29873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nonlinear relationships through sophisticated kernel functions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5553" y="33302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Particularly effective for binary classification tasks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5553" y="36731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stock direction with robust mathematical foundations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0023F-E510-1081-BFFC-96707398A674}"/>
              </a:ext>
            </a:extLst>
          </p:cNvPr>
          <p:cNvSpPr txBox="1"/>
          <p:nvPr/>
        </p:nvSpPr>
        <p:spPr>
          <a:xfrm>
            <a:off x="7427167" y="7754903"/>
            <a:ext cx="710992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730687"/>
            <a:ext cx="7710249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Forest: Ensemble Learning for Robust Forecasts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2958108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875" y="3283387"/>
            <a:ext cx="37527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716875" y="3431500"/>
            <a:ext cx="268116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 Multiple Trees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6875" y="3874294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Creates numerous decision trees using random subsets of data and features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74394" y="2958108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394" y="3283387"/>
            <a:ext cx="37527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4674394" y="3431500"/>
            <a:ext cx="286559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Aggregate Predictions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674394" y="3874294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outputs from all trees to reduce variance and enhance accuracy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6875" y="4887992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5213271"/>
            <a:ext cx="771024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716875" y="5361384"/>
            <a:ext cx="2681764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Capture Complexity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6875" y="5804178"/>
            <a:ext cx="77102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intricate interactions between financial indicators and market conditions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6875" y="6843474"/>
            <a:ext cx="77102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 remains one of the most widely deployed algorithms for both stock price regression and directional classification tasks.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289"/>
            <a:ext cx="9333071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Performance &amp; Evaluation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821894"/>
            <a:ext cx="6417826" cy="717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67%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2610564" y="281166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Data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1405" y="3282077"/>
            <a:ext cx="641782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stock prices used for model learning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451169" y="1821894"/>
            <a:ext cx="6417826" cy="717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33%</a:t>
            </a:r>
            <a:endParaRPr lang="en-US" sz="5650" dirty="0"/>
          </a:p>
        </p:txBody>
      </p:sp>
      <p:sp>
        <p:nvSpPr>
          <p:cNvPr id="7" name="Text 5"/>
          <p:cNvSpPr/>
          <p:nvPr/>
        </p:nvSpPr>
        <p:spPr>
          <a:xfrm>
            <a:off x="9300329" y="281166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Data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51169" y="3282077"/>
            <a:ext cx="641782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Held-out data for validation and performance assessment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1405" y="3956328"/>
            <a:ext cx="4236839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Performance Metrics</a:t>
            </a:r>
            <a:endParaRPr lang="en-US" sz="2550" dirty="0"/>
          </a:p>
        </p:txBody>
      </p:sp>
      <p:sp>
        <p:nvSpPr>
          <p:cNvPr id="10" name="Shape 8"/>
          <p:cNvSpPr/>
          <p:nvPr/>
        </p:nvSpPr>
        <p:spPr>
          <a:xfrm>
            <a:off x="761405" y="4690467"/>
            <a:ext cx="4224099" cy="2002393"/>
          </a:xfrm>
          <a:prstGeom prst="roundRect">
            <a:avLst>
              <a:gd name="adj" fmla="val 456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09412" y="4938474"/>
            <a:ext cx="3728085" cy="679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Mean Squared Error (MSE)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009412" y="5748814"/>
            <a:ext cx="3728085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Measures average squared prediction errors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5203031" y="4690467"/>
            <a:ext cx="4224218" cy="2002393"/>
          </a:xfrm>
          <a:prstGeom prst="roundRect">
            <a:avLst>
              <a:gd name="adj" fmla="val 456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451038" y="4938474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R² Score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51038" y="5408890"/>
            <a:ext cx="3728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Indicates proportion of variance explained by model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4777" y="4690467"/>
            <a:ext cx="4224218" cy="2002393"/>
          </a:xfrm>
          <a:prstGeom prst="roundRect">
            <a:avLst>
              <a:gd name="adj" fmla="val 456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92784" y="4938474"/>
            <a:ext cx="2797373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Prediction Accuracy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92784" y="5408890"/>
            <a:ext cx="3728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of correct directional forecasts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61405" y="6937534"/>
            <a:ext cx="131075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Testing across major stocks (Apple, Tesla, Amazon) reveals Random Forest and Elastic Net typically outperform simpler models. Ensemble approaches combining multiple algorithms often yield superior reliability.</a:t>
            </a:r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67A52-D347-FC0B-D72B-C32D9631FD02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870" y="527804"/>
            <a:ext cx="7084100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&amp; Considerations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870" y="141553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B88E23"/>
          </a:solidFill>
          <a:ln w="7620">
            <a:solidFill>
              <a:srgbClr val="9E740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1418" y="1615083"/>
            <a:ext cx="295965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Unpredictability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14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Stock markets profoundly influenced by unforeseen events, geopolitical shifts, and investor sentiment swings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3035618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1418" y="3235166"/>
            <a:ext cx="268759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Historical Limitations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14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rely on past data patterns; previous performance never guarantees future results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870" y="4655701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14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Overfitting Risks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14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models may memorise training data noise rather than learning genuine market dynamics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870" y="627578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1418" y="6475333"/>
            <a:ext cx="285642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Adaptation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14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conditions evolve constantly, requiring regular model retraining and recalibration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667" y="480298"/>
            <a:ext cx="7553682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Future of AI in Stock Trading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294120" y="1287899"/>
            <a:ext cx="22860" cy="5033843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467713" y="1472922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097667" y="1287899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163151" y="1320641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167443" y="1347907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Smarter Decisions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167443" y="1725573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&amp; ML empower faster, more informed investment strategies with reduced emotional bias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467713" y="2818686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097667" y="2633663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63151" y="2666405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167443" y="2693670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Integration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167443" y="3071336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Combining prices, news sentiment, fundamentals, and alternative data creates comprehensive insights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467713" y="4164449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097667" y="3979426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63151" y="4012168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167443" y="4039433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Models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167443" y="4417100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Ongoing advances in large language models and hybrid architectures promise greater predictive accuracy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467713" y="5510213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21" name="Shape 18"/>
          <p:cNvSpPr/>
          <p:nvPr/>
        </p:nvSpPr>
        <p:spPr>
          <a:xfrm>
            <a:off x="6097667" y="5325189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163151" y="5357932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7167443" y="5385197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Edge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167443" y="5762863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Investors equipped with AI tools gain significant advantages in increasingly dynamic markets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359604" y="6714649"/>
            <a:ext cx="7659529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convergence of artificial intelligence and financial markets represents not just a technological evolution, but a fundamental transformation in how we understand and navigate investment opportunities.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6097667" y="6518196"/>
            <a:ext cx="22860" cy="1231225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37887-9691-F2D9-2C3F-868EF157E233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597</Words>
  <Application>Microsoft Office PowerPoint</Application>
  <PresentationFormat>Custom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Libre Baskerville</vt:lpstr>
      <vt:lpstr>Arial</vt:lpstr>
      <vt:lpstr>Libre Baskerville Light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ANSHUL TURAN</cp:lastModifiedBy>
  <cp:revision>2</cp:revision>
  <dcterms:created xsi:type="dcterms:W3CDTF">2025-11-18T18:54:55Z</dcterms:created>
  <dcterms:modified xsi:type="dcterms:W3CDTF">2025-11-19T09:46:43Z</dcterms:modified>
</cp:coreProperties>
</file>